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256" r:id="rId2"/>
    <p:sldId id="278" r:id="rId3"/>
    <p:sldId id="346" r:id="rId4"/>
    <p:sldId id="376" r:id="rId5"/>
    <p:sldId id="377" r:id="rId6"/>
    <p:sldId id="379" r:id="rId7"/>
    <p:sldId id="380" r:id="rId8"/>
    <p:sldId id="381" r:id="rId9"/>
    <p:sldId id="382" r:id="rId10"/>
    <p:sldId id="384" r:id="rId11"/>
    <p:sldId id="385" r:id="rId12"/>
    <p:sldId id="383" r:id="rId13"/>
    <p:sldId id="386" r:id="rId14"/>
    <p:sldId id="387" r:id="rId15"/>
    <p:sldId id="388" r:id="rId16"/>
    <p:sldId id="389" r:id="rId17"/>
    <p:sldId id="390" r:id="rId18"/>
    <p:sldId id="391" r:id="rId19"/>
    <p:sldId id="392" r:id="rId20"/>
    <p:sldId id="393" r:id="rId21"/>
    <p:sldId id="282" r:id="rId22"/>
    <p:sldId id="394" r:id="rId23"/>
  </p:sldIdLst>
  <p:sldSz cx="24384000" cy="13716000"/>
  <p:notesSz cx="6858000" cy="9144000"/>
  <p:embeddedFontLst>
    <p:embeddedFont>
      <p:font typeface="OCRB" panose="020B0609020202020204" pitchFamily="49" charset="77"/>
      <p:regular r:id="rId25"/>
    </p:embeddedFont>
    <p:embeddedFont>
      <p:font typeface="Open Sans" panose="020B0606030504020204" pitchFamily="34" charset="0"/>
      <p:regular r:id="rId26"/>
      <p:bold r:id="rId27"/>
      <p:italic r:id="rId28"/>
      <p:boldItalic r:id="rId29"/>
    </p:embeddedFont>
    <p:embeddedFont>
      <p:font typeface="Open Sans ExtraBold" panose="020B0606030504020204" pitchFamily="34" charset="0"/>
      <p:bold r:id="rId30"/>
      <p:italic r:id="rId31"/>
      <p:boldItalic r:id="rId32"/>
    </p:embeddedFont>
    <p:embeddedFont>
      <p:font typeface="Open Sans Light" panose="020B0306030504020204" pitchFamily="34" charset="0"/>
      <p:regular r:id="rId33"/>
      <p:italic r:id="rId34"/>
    </p:embeddedFont>
    <p:embeddedFont>
      <p:font typeface="Open Sans Semibold" panose="020B0606030504020204" pitchFamily="34" charset="0"/>
      <p:regular r:id="rId35"/>
      <p:bold r:id="rId36"/>
      <p:italic r:id="rId37"/>
      <p:boldItalic r:id="rId38"/>
    </p:embeddedFont>
    <p:embeddedFont>
      <p:font typeface="Tahoma" panose="020B0604030504040204" pitchFamily="34" charset="0"/>
      <p:regular r:id="rId39"/>
      <p:bold r:id="rId40"/>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69" autoAdjust="0"/>
    <p:restoredTop sz="96197"/>
  </p:normalViewPr>
  <p:slideViewPr>
    <p:cSldViewPr snapToGrid="0" snapToObjects="1">
      <p:cViewPr varScale="1">
        <p:scale>
          <a:sx n="59" d="100"/>
          <a:sy n="59" d="100"/>
        </p:scale>
        <p:origin x="216" y="9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700" y="9527"/>
            <a:ext cx="24371299" cy="1292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10314384"/>
            <a:ext cx="24383995" cy="34016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8" name="Rectangle 7"/>
          <p:cNvSpPr/>
          <p:nvPr userDrawn="1"/>
        </p:nvSpPr>
        <p:spPr>
          <a:xfrm>
            <a:off x="4511145" y="3257600"/>
            <a:ext cx="19872851" cy="104584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 name="Title 1"/>
          <p:cNvSpPr>
            <a:spLocks noGrp="1"/>
          </p:cNvSpPr>
          <p:nvPr>
            <p:ph type="ctrTitle" hasCustomPrompt="1"/>
          </p:nvPr>
        </p:nvSpPr>
        <p:spPr>
          <a:xfrm>
            <a:off x="4895189" y="5417841"/>
            <a:ext cx="19010112" cy="2940050"/>
          </a:xfrm>
        </p:spPr>
        <p:txBody>
          <a:bodyPr/>
          <a:lstStyle>
            <a:lvl1pPr eaLnBrk="1" hangingPunct="1">
              <a:defRPr sz="8800">
                <a:solidFill>
                  <a:schemeClr val="bg1"/>
                </a:solidFill>
              </a:defRPr>
            </a:lvl1pPr>
          </a:lstStyle>
          <a:p>
            <a:pPr eaLnBrk="1" hangingPunct="1"/>
            <a:r>
              <a:rPr lang="en-US" sz="6400" b="1" dirty="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6047317" y="8591054"/>
            <a:ext cx="17068800" cy="1152128"/>
          </a:xfrm>
        </p:spPr>
        <p:txBody>
          <a:bodyPr>
            <a:normAutofit/>
          </a:bodyPr>
          <a:lstStyle>
            <a:lvl1pPr marL="0" indent="0" algn="ctr">
              <a:buNone/>
              <a:defRPr sz="4800">
                <a:solidFill>
                  <a:schemeClr val="bg1"/>
                </a:solidFill>
                <a:latin typeface="Open San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id-ID" dirty="0"/>
          </a:p>
        </p:txBody>
      </p:sp>
      <p:sp>
        <p:nvSpPr>
          <p:cNvPr id="4" name="Date Placeholder 3"/>
          <p:cNvSpPr>
            <a:spLocks noGrp="1"/>
          </p:cNvSpPr>
          <p:nvPr>
            <p:ph type="dt" sz="half" idx="10"/>
          </p:nvPr>
        </p:nvSpPr>
        <p:spPr>
          <a:xfrm>
            <a:off x="1219200" y="12906673"/>
            <a:ext cx="5689600" cy="730250"/>
          </a:xfrm>
        </p:spPr>
        <p:txBody>
          <a:bodyPr/>
          <a:lstStyle/>
          <a:p>
            <a:fld id="{5EF9B71C-2D91-4D15-BAB7-ADA66F828B46}" type="datetimeFigureOut">
              <a:rPr lang="id-ID" smtClean="0"/>
              <a:pPr/>
              <a:t>17/06/23</a:t>
            </a:fld>
            <a:endParaRPr lang="id-ID"/>
          </a:p>
        </p:txBody>
      </p:sp>
      <p:sp>
        <p:nvSpPr>
          <p:cNvPr id="5" name="Footer Placeholder 4"/>
          <p:cNvSpPr>
            <a:spLocks noGrp="1"/>
          </p:cNvSpPr>
          <p:nvPr>
            <p:ph type="ftr" sz="quarter" idx="11"/>
          </p:nvPr>
        </p:nvSpPr>
        <p:spPr>
          <a:xfrm>
            <a:off x="8331200" y="12906673"/>
            <a:ext cx="7721600" cy="730250"/>
          </a:xfrm>
        </p:spPr>
        <p:txBody>
          <a:bodyPr/>
          <a:lstStyle/>
          <a:p>
            <a:endParaRPr lang="id-ID"/>
          </a:p>
        </p:txBody>
      </p:sp>
      <p:sp>
        <p:nvSpPr>
          <p:cNvPr id="6" name="Slide Number Placeholder 5"/>
          <p:cNvSpPr>
            <a:spLocks noGrp="1"/>
          </p:cNvSpPr>
          <p:nvPr>
            <p:ph type="sldNum" sz="quarter" idx="12"/>
          </p:nvPr>
        </p:nvSpPr>
        <p:spPr>
          <a:xfrm>
            <a:off x="20134853" y="13257332"/>
            <a:ext cx="370294" cy="379591"/>
          </a:xfrm>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368008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27874"/>
            <a:ext cx="24383997" cy="1292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10314384"/>
            <a:ext cx="24383995" cy="34016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 name="Title 1"/>
          <p:cNvSpPr>
            <a:spLocks noGrp="1"/>
          </p:cNvSpPr>
          <p:nvPr>
            <p:ph type="title"/>
          </p:nvPr>
        </p:nvSpPr>
        <p:spPr>
          <a:xfrm>
            <a:off x="3260923" y="2590800"/>
            <a:ext cx="20068315" cy="1584176"/>
          </a:xfrm>
        </p:spPr>
        <p:txBody>
          <a:bodyPr>
            <a:normAutofit/>
          </a:bodyPr>
          <a:lstStyle>
            <a:lvl1pPr algn="ctr">
              <a:defRPr sz="6000" b="1">
                <a:solidFill>
                  <a:srgbClr val="0079B8"/>
                </a:solidFill>
                <a:latin typeface="Open Sans"/>
              </a:defRPr>
            </a:lvl1pPr>
          </a:lstStyle>
          <a:p>
            <a:r>
              <a:rPr lang="en-US"/>
              <a:t>Click to edit Master title style</a:t>
            </a:r>
            <a:endParaRPr lang="id-ID" dirty="0"/>
          </a:p>
        </p:txBody>
      </p:sp>
      <p:sp>
        <p:nvSpPr>
          <p:cNvPr id="8" name="Date Placeholder 3"/>
          <p:cNvSpPr>
            <a:spLocks noGrp="1"/>
          </p:cNvSpPr>
          <p:nvPr>
            <p:ph type="dt" sz="half" idx="10"/>
          </p:nvPr>
        </p:nvSpPr>
        <p:spPr>
          <a:xfrm>
            <a:off x="1219200" y="12906673"/>
            <a:ext cx="5689600" cy="730250"/>
          </a:xfrm>
        </p:spPr>
        <p:txBody>
          <a:bodyPr/>
          <a:lstStyle/>
          <a:p>
            <a:fld id="{5EF9B71C-2D91-4D15-BAB7-ADA66F828B46}" type="datetimeFigureOut">
              <a:rPr lang="id-ID" smtClean="0"/>
              <a:pPr/>
              <a:t>17/06/23</a:t>
            </a:fld>
            <a:endParaRPr lang="id-ID"/>
          </a:p>
        </p:txBody>
      </p:sp>
      <p:sp>
        <p:nvSpPr>
          <p:cNvPr id="9" name="Footer Placeholder 4"/>
          <p:cNvSpPr>
            <a:spLocks noGrp="1"/>
          </p:cNvSpPr>
          <p:nvPr>
            <p:ph type="ftr" sz="quarter" idx="11"/>
          </p:nvPr>
        </p:nvSpPr>
        <p:spPr>
          <a:xfrm>
            <a:off x="8331200" y="12906673"/>
            <a:ext cx="7721600" cy="730250"/>
          </a:xfrm>
        </p:spPr>
        <p:txBody>
          <a:bodyPr/>
          <a:lstStyle/>
          <a:p>
            <a:endParaRPr lang="id-ID"/>
          </a:p>
        </p:txBody>
      </p:sp>
      <p:sp>
        <p:nvSpPr>
          <p:cNvPr id="10" name="Slide Number Placeholder 5"/>
          <p:cNvSpPr>
            <a:spLocks noGrp="1"/>
          </p:cNvSpPr>
          <p:nvPr>
            <p:ph type="sldNum" sz="quarter" idx="12"/>
          </p:nvPr>
        </p:nvSpPr>
        <p:spPr>
          <a:xfrm>
            <a:off x="20134853" y="13257332"/>
            <a:ext cx="370294" cy="379591"/>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3251199" y="4174977"/>
            <a:ext cx="20078040" cy="8763870"/>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Tree>
    <p:extLst>
      <p:ext uri="{BB962C8B-B14F-4D97-AF65-F5344CB8AC3E}">
        <p14:creationId xmlns:p14="http://schemas.microsoft.com/office/powerpoint/2010/main" val="29020031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9B71C-2D91-4D15-BAB7-ADA66F828B46}" type="datetimeFigureOut">
              <a:rPr lang="id-ID" smtClean="0"/>
              <a:pPr/>
              <a:t>17/06/23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a:xfrm>
            <a:off x="12000605" y="13076008"/>
            <a:ext cx="370294" cy="379591"/>
          </a:xfrm>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 y="9527"/>
            <a:ext cx="25849677" cy="1370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502000" y="5719762"/>
            <a:ext cx="18845675" cy="2286000"/>
          </a:xfrm>
        </p:spPr>
        <p:txBody>
          <a:bodyPr>
            <a:normAutofit/>
          </a:bodyPr>
          <a:lstStyle>
            <a:lvl1pPr>
              <a:defRPr sz="6400">
                <a:solidFill>
                  <a:schemeClr val="bg1"/>
                </a:solidFill>
              </a:defRPr>
            </a:lvl1pPr>
          </a:lstStyle>
          <a:p>
            <a:r>
              <a:rPr lang="en-US"/>
              <a:t>Click to edit Master title style</a:t>
            </a:r>
            <a:endParaRPr lang="id-ID"/>
          </a:p>
        </p:txBody>
      </p:sp>
    </p:spTree>
    <p:extLst>
      <p:ext uri="{BB962C8B-B14F-4D97-AF65-F5344CB8AC3E}">
        <p14:creationId xmlns:p14="http://schemas.microsoft.com/office/powerpoint/2010/main" val="4021948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 id="2147483689" r:id="rId24"/>
    <p:sldLayoutId id="2147483690" r:id="rId25"/>
    <p:sldLayoutId id="2147483691" r:id="rId26"/>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eeksforgeeks.org/how-to-disable-ipv6-in-linux/" TargetMode="External"/><Relationship Id="rId2" Type="http://schemas.openxmlformats.org/officeDocument/2006/relationships/hyperlink" Target="https://authy.com/what-is-2fa/" TargetMode="External"/><Relationship Id="rId1" Type="http://schemas.openxmlformats.org/officeDocument/2006/relationships/slideLayout" Target="../slideLayouts/slideLayout12.xml"/><Relationship Id="rId4" Type="http://schemas.openxmlformats.org/officeDocument/2006/relationships/hyperlink" Target="https://www.techrepublic.com/article/how-to-disable-ipv6-on-linu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templatelab.com/top-100-worst-passwords-of-2017/" TargetMode="External"/><Relationship Id="rId2" Type="http://schemas.openxmlformats.org/officeDocument/2006/relationships/hyperlink" Target="https://thehackernews.com/2017/12/data-breach-password-list.html"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179036" y="3352800"/>
            <a:ext cx="21971004" cy="1870076"/>
          </a:xfrm>
          <a:prstGeom prst="rect">
            <a:avLst/>
          </a:prstGeom>
          <a:noFill/>
          <a:ln w="9525">
            <a:noFill/>
            <a:miter lim="800000"/>
            <a:headEnd/>
            <a:tailEnd/>
          </a:ln>
        </p:spPr>
        <p:txBody>
          <a:bodyPr/>
          <a:lstStyle/>
          <a:p>
            <a:pPr>
              <a:spcBef>
                <a:spcPct val="20000"/>
              </a:spcBef>
              <a:tabLst>
                <a:tab pos="2641600" algn="l"/>
                <a:tab pos="4108450" algn="l"/>
              </a:tabLst>
            </a:pPr>
            <a:r>
              <a:rPr lang="en-US" sz="4000" dirty="0">
                <a:solidFill>
                  <a:schemeClr val="bg1"/>
                </a:solidFill>
                <a:latin typeface="Tahoma" panose="020B0604030504040204" pitchFamily="34" charset="0"/>
                <a:ea typeface="Tahoma" panose="020B0604030504040204" pitchFamily="34" charset="0"/>
                <a:cs typeface="Tahoma" panose="020B0604030504040204" pitchFamily="34" charset="0"/>
              </a:rPr>
              <a:t>Course		: COMP6827001 -  Linus Systems Administration and Security</a:t>
            </a:r>
          </a:p>
        </p:txBody>
      </p:sp>
      <p:sp>
        <p:nvSpPr>
          <p:cNvPr id="8" name="Rectangle 6"/>
          <p:cNvSpPr>
            <a:spLocks noGrp="1" noChangeArrowheads="1"/>
          </p:cNvSpPr>
          <p:nvPr>
            <p:ph type="title"/>
          </p:nvPr>
        </p:nvSpPr>
        <p:spPr>
          <a:xfrm>
            <a:off x="1179036" y="6421820"/>
            <a:ext cx="21971004" cy="3917819"/>
          </a:xfrm>
          <a:noFill/>
        </p:spPr>
        <p:txBody>
          <a:bodyPr>
            <a:normAutofit/>
          </a:bodyPr>
          <a:lstStyle/>
          <a:p>
            <a:r>
              <a:rPr lang="en-US" sz="10700" dirty="0"/>
              <a:t>Securing Server Part 2</a:t>
            </a:r>
            <a:br>
              <a:rPr lang="en-ID" sz="10700" dirty="0"/>
            </a:br>
            <a:br>
              <a:rPr lang="en-AU"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5600" dirty="0">
                <a:latin typeface="Tahoma" panose="020B0604030504040204" pitchFamily="34" charset="0"/>
                <a:ea typeface="Tahoma" panose="020B0604030504040204" pitchFamily="34" charset="0"/>
                <a:cs typeface="Tahoma" panose="020B0604030504040204" pitchFamily="34" charset="0"/>
              </a:rPr>
              <a:t>Session  05</a:t>
            </a:r>
          </a:p>
        </p:txBody>
      </p:sp>
      <p:sp>
        <p:nvSpPr>
          <p:cNvPr id="3" name="Text Placeholder 2">
            <a:extLst>
              <a:ext uri="{FF2B5EF4-FFF2-40B4-BE49-F238E27FC236}">
                <a16:creationId xmlns:a16="http://schemas.microsoft.com/office/drawing/2014/main" id="{E2982C41-7340-306C-99C2-6A7BAF973D42}"/>
              </a:ext>
            </a:extLst>
          </p:cNvPr>
          <p:cNvSpPr>
            <a:spLocks noGrp="1"/>
          </p:cNvSpPr>
          <p:nvPr>
            <p:ph type="body" sz="quarter" idx="11"/>
          </p:nvPr>
        </p:nvSpPr>
        <p:spPr/>
        <p:txBody>
          <a:bodyPr/>
          <a:lstStyle/>
          <a:p>
            <a:r>
              <a:rPr lang="en-US" dirty="0"/>
              <a:t>Ivan Sebastian </a:t>
            </a:r>
            <a:r>
              <a:rPr lang="en-US" dirty="0" err="1"/>
              <a:t>Edbert</a:t>
            </a:r>
            <a:endParaRPr lang="en-US" dirty="0"/>
          </a:p>
        </p:txBody>
      </p:sp>
    </p:spTree>
    <p:extLst>
      <p:ext uri="{BB962C8B-B14F-4D97-AF65-F5344CB8AC3E}">
        <p14:creationId xmlns:p14="http://schemas.microsoft.com/office/powerpoint/2010/main" val="420442114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5D35-389E-44CD-4D0C-E108DC03B8DE}"/>
              </a:ext>
            </a:extLst>
          </p:cNvPr>
          <p:cNvSpPr>
            <a:spLocks noGrp="1"/>
          </p:cNvSpPr>
          <p:nvPr>
            <p:ph type="title"/>
          </p:nvPr>
        </p:nvSpPr>
        <p:spPr/>
        <p:txBody>
          <a:bodyPr/>
          <a:lstStyle/>
          <a:p>
            <a:r>
              <a:rPr lang="en-US" dirty="0"/>
              <a:t>Turning off Internet  Protocol</a:t>
            </a:r>
          </a:p>
        </p:txBody>
      </p:sp>
    </p:spTree>
    <p:extLst>
      <p:ext uri="{BB962C8B-B14F-4D97-AF65-F5344CB8AC3E}">
        <p14:creationId xmlns:p14="http://schemas.microsoft.com/office/powerpoint/2010/main" val="4712094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FDE3-C2B1-DF2F-DEDD-D6E45D506D8B}"/>
              </a:ext>
            </a:extLst>
          </p:cNvPr>
          <p:cNvSpPr>
            <a:spLocks noGrp="1"/>
          </p:cNvSpPr>
          <p:nvPr>
            <p:ph type="title"/>
          </p:nvPr>
        </p:nvSpPr>
        <p:spPr/>
        <p:txBody>
          <a:bodyPr>
            <a:normAutofit fontScale="90000"/>
          </a:bodyPr>
          <a:lstStyle/>
          <a:p>
            <a:r>
              <a:rPr lang="en-US" dirty="0"/>
              <a:t>Turning off Internet Protocol</a:t>
            </a:r>
          </a:p>
        </p:txBody>
      </p:sp>
      <p:sp>
        <p:nvSpPr>
          <p:cNvPr id="4" name="Text Placeholder 3">
            <a:extLst>
              <a:ext uri="{FF2B5EF4-FFF2-40B4-BE49-F238E27FC236}">
                <a16:creationId xmlns:a16="http://schemas.microsoft.com/office/drawing/2014/main" id="{F699BEA9-249D-7B8D-6B81-B313E664CE51}"/>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7DE8887E-AAC6-9FAB-5AE8-B6EFE2ECE6D2}"/>
              </a:ext>
            </a:extLst>
          </p:cNvPr>
          <p:cNvSpPr>
            <a:spLocks noGrp="1"/>
          </p:cNvSpPr>
          <p:nvPr>
            <p:ph sz="quarter" idx="11"/>
          </p:nvPr>
        </p:nvSpPr>
        <p:spPr>
          <a:xfrm>
            <a:off x="5334530" y="3260663"/>
            <a:ext cx="13714940" cy="4522264"/>
          </a:xfrm>
        </p:spPr>
        <p:txBody>
          <a:bodyPr>
            <a:noAutofit/>
          </a:bodyPr>
          <a:lstStyle/>
          <a:p>
            <a:pPr algn="just"/>
            <a:r>
              <a:rPr lang="en-ID" sz="3200" b="0" i="0" dirty="0">
                <a:effectLst/>
                <a:latin typeface="Open Sans" panose="020B0606030504020204" pitchFamily="34" charset="0"/>
                <a:ea typeface="Open Sans" panose="020B0606030504020204" pitchFamily="34" charset="0"/>
                <a:cs typeface="Open Sans" panose="020B0606030504020204" pitchFamily="34" charset="0"/>
              </a:rPr>
              <a:t>If you are referring to disabling or turning off the Internet Protocol (IP) on a device or network, it is not recommended as it would essentially disconnect the device or network from the internet. The IP is a fundamental protocol that enables communication between devices over the internet. Disabling it would prevent the device or network from accessing online resources, communicating with other devices, or browsing the internet.</a:t>
            </a:r>
          </a:p>
          <a:p>
            <a:pPr algn="just"/>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ID" sz="3200" b="0" i="0" dirty="0">
                <a:effectLst/>
                <a:latin typeface="Open Sans" panose="020B0606030504020204" pitchFamily="34" charset="0"/>
                <a:ea typeface="Open Sans" panose="020B0606030504020204" pitchFamily="34" charset="0"/>
                <a:cs typeface="Open Sans" panose="020B0606030504020204" pitchFamily="34" charset="0"/>
              </a:rPr>
              <a:t>However, if you are referring to disabling specific aspects of the IP, such as IPv6 or certain network protocols, it can be done on individual devices or network configurations. This might be necessary in certain scenarios or for specific network requirements. Disabling or configuring IP-related settings usually requires administrative access to the device or network configuration settings.</a:t>
            </a:r>
          </a:p>
          <a:p>
            <a:pPr algn="just"/>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marL="0" indent="0" algn="just">
              <a:buNone/>
            </a:pPr>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7644885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56FA-A3DB-E38B-3EF9-9104EAADE8EA}"/>
              </a:ext>
            </a:extLst>
          </p:cNvPr>
          <p:cNvSpPr>
            <a:spLocks noGrp="1"/>
          </p:cNvSpPr>
          <p:nvPr>
            <p:ph type="title"/>
          </p:nvPr>
        </p:nvSpPr>
        <p:spPr/>
        <p:txBody>
          <a:bodyPr>
            <a:normAutofit fontScale="90000"/>
          </a:bodyPr>
          <a:lstStyle/>
          <a:p>
            <a:r>
              <a:rPr lang="en-US" dirty="0"/>
              <a:t>Disable IPv6</a:t>
            </a:r>
          </a:p>
        </p:txBody>
      </p:sp>
      <p:sp>
        <p:nvSpPr>
          <p:cNvPr id="4" name="Text Placeholder 3">
            <a:extLst>
              <a:ext uri="{FF2B5EF4-FFF2-40B4-BE49-F238E27FC236}">
                <a16:creationId xmlns:a16="http://schemas.microsoft.com/office/drawing/2014/main" id="{4D280B68-3CA4-4624-4E50-629234440D1F}"/>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D71E04B1-94E6-61D2-DAF2-8FE7C0023CFD}"/>
              </a:ext>
            </a:extLst>
          </p:cNvPr>
          <p:cNvSpPr>
            <a:spLocks noGrp="1"/>
          </p:cNvSpPr>
          <p:nvPr>
            <p:ph sz="quarter" idx="11"/>
          </p:nvPr>
        </p:nvSpPr>
        <p:spPr>
          <a:xfrm>
            <a:off x="5334530" y="3223274"/>
            <a:ext cx="13714940" cy="4522264"/>
          </a:xfrm>
        </p:spPr>
        <p:txBody>
          <a:bodyPr>
            <a:noAutofit/>
          </a:bodyPr>
          <a:lstStyle/>
          <a:p>
            <a:pPr algn="just"/>
            <a:r>
              <a:rPr lang="en-US" sz="3200" dirty="0"/>
              <a:t>It is important to identify which Internet protocol (IPv4 or IPv6) you use frequently. For instance, if you do not use the IPv6 protocol frequently, you need to disable it in the configuration file. </a:t>
            </a:r>
          </a:p>
          <a:p>
            <a:pPr algn="just"/>
            <a:r>
              <a:rPr lang="en-US" sz="3200" dirty="0"/>
              <a:t>To disable IPv6, the following is the steps:</a:t>
            </a:r>
          </a:p>
          <a:p>
            <a:pPr marL="914400" indent="-914400" algn="just">
              <a:buFont typeface="+mj-lt"/>
              <a:buAutoNum type="arabicPeriod"/>
            </a:pPr>
            <a:r>
              <a:rPr lang="en-US" sz="3200" dirty="0"/>
              <a:t>Firstly check if the IPv6 is enabled or not by following the command.</a:t>
            </a:r>
          </a:p>
          <a:p>
            <a:pPr marL="914400" indent="-914400" algn="just">
              <a:buFont typeface="+mj-lt"/>
              <a:buAutoNum type="arabicPeriod"/>
            </a:pPr>
            <a:endParaRPr lang="en-US" sz="3200" dirty="0"/>
          </a:p>
          <a:p>
            <a:pPr marL="914400" indent="-914400" algn="just">
              <a:buFont typeface="+mj-lt"/>
              <a:buAutoNum type="arabicPeriod"/>
            </a:pPr>
            <a:r>
              <a:rPr lang="en-US" sz="3200" dirty="0"/>
              <a:t>Use following commands:</a:t>
            </a:r>
          </a:p>
          <a:p>
            <a:pPr algn="just">
              <a:buFontTx/>
              <a:buChar char="-"/>
            </a:pPr>
            <a:r>
              <a:rPr lang="en-US" sz="3200" dirty="0" err="1"/>
              <a:t>sudo</a:t>
            </a:r>
            <a:r>
              <a:rPr lang="en-US" sz="3200" dirty="0"/>
              <a:t> </a:t>
            </a:r>
            <a:r>
              <a:rPr lang="en-US" sz="3200" dirty="0" err="1"/>
              <a:t>sysctl</a:t>
            </a:r>
            <a:r>
              <a:rPr lang="en-US" sz="3200" dirty="0"/>
              <a:t> -w net.ipv6.conf.all.disable_ipv6=1</a:t>
            </a:r>
          </a:p>
          <a:p>
            <a:pPr algn="just">
              <a:buFontTx/>
              <a:buChar char="-"/>
            </a:pPr>
            <a:r>
              <a:rPr lang="en-US" sz="3200" dirty="0" err="1"/>
              <a:t>sudo</a:t>
            </a:r>
            <a:r>
              <a:rPr lang="en-US" sz="3200" dirty="0"/>
              <a:t> </a:t>
            </a:r>
            <a:r>
              <a:rPr lang="en-US" sz="3200" dirty="0" err="1"/>
              <a:t>sysctl</a:t>
            </a:r>
            <a:r>
              <a:rPr lang="en-US" sz="3200" dirty="0"/>
              <a:t> -w net.ipv6.conf.default.disable_ipv6=1</a:t>
            </a:r>
          </a:p>
          <a:p>
            <a:pPr algn="just">
              <a:buFontTx/>
              <a:buChar char="-"/>
            </a:pPr>
            <a:endParaRPr lang="en-US" sz="3200" dirty="0"/>
          </a:p>
          <a:p>
            <a:pPr marL="914400" indent="-914400" algn="just">
              <a:buFont typeface="+mj-lt"/>
              <a:buAutoNum type="arabicPeriod" startAt="3"/>
            </a:pPr>
            <a:r>
              <a:rPr lang="en-US" sz="3200" dirty="0"/>
              <a:t>Check if the IPv6 is disabled or not using </a:t>
            </a:r>
            <a:r>
              <a:rPr lang="en-US" sz="3200" dirty="0" err="1"/>
              <a:t>ip</a:t>
            </a:r>
            <a:r>
              <a:rPr lang="en-US" sz="3200" dirty="0"/>
              <a:t> a command</a:t>
            </a:r>
          </a:p>
          <a:p>
            <a:pPr marL="0" indent="0" algn="just">
              <a:buNone/>
            </a:pPr>
            <a:endParaRPr lang="en-US" sz="3200" dirty="0"/>
          </a:p>
        </p:txBody>
      </p:sp>
    </p:spTree>
    <p:extLst>
      <p:ext uri="{BB962C8B-B14F-4D97-AF65-F5344CB8AC3E}">
        <p14:creationId xmlns:p14="http://schemas.microsoft.com/office/powerpoint/2010/main" val="269382178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145D-128E-D709-44F3-96D2EE01D658}"/>
              </a:ext>
            </a:extLst>
          </p:cNvPr>
          <p:cNvSpPr>
            <a:spLocks noGrp="1"/>
          </p:cNvSpPr>
          <p:nvPr>
            <p:ph type="title"/>
          </p:nvPr>
        </p:nvSpPr>
        <p:spPr/>
        <p:txBody>
          <a:bodyPr>
            <a:normAutofit fontScale="90000"/>
          </a:bodyPr>
          <a:lstStyle/>
          <a:p>
            <a:r>
              <a:rPr lang="en-US" dirty="0"/>
              <a:t>Modifying IP</a:t>
            </a:r>
          </a:p>
        </p:txBody>
      </p:sp>
      <p:sp>
        <p:nvSpPr>
          <p:cNvPr id="4" name="Text Placeholder 3">
            <a:extLst>
              <a:ext uri="{FF2B5EF4-FFF2-40B4-BE49-F238E27FC236}">
                <a16:creationId xmlns:a16="http://schemas.microsoft.com/office/drawing/2014/main" id="{CEF3677D-351A-4360-CF51-BA187D02D8B4}"/>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DC885EEB-F001-5C95-644B-E2B0177BC311}"/>
              </a:ext>
            </a:extLst>
          </p:cNvPr>
          <p:cNvSpPr>
            <a:spLocks noGrp="1"/>
          </p:cNvSpPr>
          <p:nvPr>
            <p:ph sz="quarter" idx="11"/>
          </p:nvPr>
        </p:nvSpPr>
        <p:spPr>
          <a:xfrm>
            <a:off x="5334530" y="4596868"/>
            <a:ext cx="13714940" cy="4522264"/>
          </a:xfrm>
        </p:spPr>
        <p:txBody>
          <a:bodyPr>
            <a:normAutofit/>
          </a:bodyPr>
          <a:lstStyle/>
          <a:p>
            <a:pPr marL="0" indent="0" algn="just">
              <a:buNone/>
            </a:pPr>
            <a:r>
              <a:rPr lang="en-ID" sz="3200" b="0" i="0" dirty="0">
                <a:effectLst/>
                <a:latin typeface="Open Sans" panose="020B0606030504020204" pitchFamily="34" charset="0"/>
                <a:ea typeface="Open Sans" panose="020B0606030504020204" pitchFamily="34" charset="0"/>
                <a:cs typeface="Open Sans" panose="020B0606030504020204" pitchFamily="34" charset="0"/>
              </a:rPr>
              <a:t>It's important to note that modifying IP settings should be done with caution and only by individuals with the necessary knowledge and authorization. In most cases, it's recommended to consult with a network administrator or IT professional before making any changes to IP configurations to avoid unintended consequences or disruptions to network connectivity.</a:t>
            </a:r>
          </a:p>
          <a:p>
            <a:pPr marL="0" indent="0">
              <a:buNone/>
            </a:pPr>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7159472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5D35-389E-44CD-4D0C-E108DC03B8DE}"/>
              </a:ext>
            </a:extLst>
          </p:cNvPr>
          <p:cNvSpPr>
            <a:spLocks noGrp="1"/>
          </p:cNvSpPr>
          <p:nvPr>
            <p:ph type="title"/>
          </p:nvPr>
        </p:nvSpPr>
        <p:spPr/>
        <p:txBody>
          <a:bodyPr/>
          <a:lstStyle/>
          <a:p>
            <a:r>
              <a:rPr lang="en-US" dirty="0"/>
              <a:t>Removing Unnecessary Start Up Process </a:t>
            </a:r>
          </a:p>
        </p:txBody>
      </p:sp>
    </p:spTree>
    <p:extLst>
      <p:ext uri="{BB962C8B-B14F-4D97-AF65-F5344CB8AC3E}">
        <p14:creationId xmlns:p14="http://schemas.microsoft.com/office/powerpoint/2010/main" val="62188613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2855-C685-4706-0016-1FF4A1856CE3}"/>
              </a:ext>
            </a:extLst>
          </p:cNvPr>
          <p:cNvSpPr>
            <a:spLocks noGrp="1"/>
          </p:cNvSpPr>
          <p:nvPr>
            <p:ph type="title"/>
          </p:nvPr>
        </p:nvSpPr>
        <p:spPr/>
        <p:txBody>
          <a:bodyPr>
            <a:normAutofit fontScale="90000"/>
          </a:bodyPr>
          <a:lstStyle/>
          <a:p>
            <a:r>
              <a:rPr lang="en-US" dirty="0"/>
              <a:t>Linux Start Up Process</a:t>
            </a:r>
          </a:p>
        </p:txBody>
      </p:sp>
      <p:sp>
        <p:nvSpPr>
          <p:cNvPr id="4" name="Text Placeholder 3">
            <a:extLst>
              <a:ext uri="{FF2B5EF4-FFF2-40B4-BE49-F238E27FC236}">
                <a16:creationId xmlns:a16="http://schemas.microsoft.com/office/drawing/2014/main" id="{9BAA72B1-6F82-BBEC-3BAA-DDAFB639BC4D}"/>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3AD04A4F-24DF-4116-F926-2D9A154ED135}"/>
              </a:ext>
            </a:extLst>
          </p:cNvPr>
          <p:cNvSpPr>
            <a:spLocks noGrp="1"/>
          </p:cNvSpPr>
          <p:nvPr>
            <p:ph sz="quarter" idx="11"/>
          </p:nvPr>
        </p:nvSpPr>
        <p:spPr>
          <a:xfrm>
            <a:off x="5334530" y="4596868"/>
            <a:ext cx="13714940" cy="4522264"/>
          </a:xfrm>
        </p:spPr>
        <p:txBody>
          <a:bodyPr>
            <a:normAutofit/>
          </a:bodyPr>
          <a:lstStyle/>
          <a:p>
            <a:pPr algn="just"/>
            <a:r>
              <a:rPr lang="en-ID" sz="3200" dirty="0">
                <a:latin typeface="Open Sans" panose="020B0606030504020204" pitchFamily="34" charset="0"/>
                <a:ea typeface="Open Sans" panose="020B0606030504020204" pitchFamily="34" charset="0"/>
                <a:cs typeface="Open Sans" panose="020B0606030504020204" pitchFamily="34" charset="0"/>
              </a:rPr>
              <a:t>Linux has various </a:t>
            </a:r>
            <a:r>
              <a:rPr lang="en-ID" sz="3200" dirty="0" err="1">
                <a:latin typeface="Open Sans" panose="020B0606030504020204" pitchFamily="34" charset="0"/>
                <a:ea typeface="Open Sans" panose="020B0606030504020204" pitchFamily="34" charset="0"/>
                <a:cs typeface="Open Sans" panose="020B0606030504020204" pitchFamily="34" charset="0"/>
              </a:rPr>
              <a:t>startup</a:t>
            </a:r>
            <a:r>
              <a:rPr lang="en-ID" sz="3200" dirty="0">
                <a:latin typeface="Open Sans" panose="020B0606030504020204" pitchFamily="34" charset="0"/>
                <a:ea typeface="Open Sans" panose="020B0606030504020204" pitchFamily="34" charset="0"/>
                <a:cs typeface="Open Sans" panose="020B0606030504020204" pitchFamily="34" charset="0"/>
              </a:rPr>
              <a:t> processes which run in the system, and these are called targets. You need to look at the settings and see what you need to change or update before you make the change in the configuration file. You can set up servers to ensure they have only the required packages or servers set. This will reduce the amount of time you spend cleaning up your server space. </a:t>
            </a:r>
          </a:p>
          <a:p>
            <a:pPr algn="just"/>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717100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0BB6-03F2-305F-4765-FEBB8EB7592E}"/>
              </a:ext>
            </a:extLst>
          </p:cNvPr>
          <p:cNvSpPr>
            <a:spLocks noGrp="1"/>
          </p:cNvSpPr>
          <p:nvPr>
            <p:ph type="title"/>
          </p:nvPr>
        </p:nvSpPr>
        <p:spPr/>
        <p:txBody>
          <a:bodyPr>
            <a:normAutofit fontScale="90000"/>
          </a:bodyPr>
          <a:lstStyle/>
          <a:p>
            <a:r>
              <a:rPr lang="en-US" dirty="0"/>
              <a:t>Removing Unnecessary Startup Processes in Linux</a:t>
            </a:r>
          </a:p>
        </p:txBody>
      </p:sp>
      <p:sp>
        <p:nvSpPr>
          <p:cNvPr id="4" name="Text Placeholder 3">
            <a:extLst>
              <a:ext uri="{FF2B5EF4-FFF2-40B4-BE49-F238E27FC236}">
                <a16:creationId xmlns:a16="http://schemas.microsoft.com/office/drawing/2014/main" id="{9BFCF23B-5DC3-3C90-A1E8-DB7D0381674C}"/>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09467CB-93CC-25D7-653D-8F57FEDF099F}"/>
              </a:ext>
            </a:extLst>
          </p:cNvPr>
          <p:cNvSpPr>
            <a:spLocks noGrp="1"/>
          </p:cNvSpPr>
          <p:nvPr>
            <p:ph sz="quarter" idx="11"/>
          </p:nvPr>
        </p:nvSpPr>
        <p:spPr>
          <a:xfrm>
            <a:off x="5334530" y="3260663"/>
            <a:ext cx="13714940" cy="4522264"/>
          </a:xfrm>
        </p:spPr>
        <p:txBody>
          <a:bodyPr>
            <a:noAutofit/>
          </a:bodyPr>
          <a:lstStyle/>
          <a:p>
            <a:pPr algn="just">
              <a:buFont typeface="+mj-lt"/>
              <a:buAutoNum type="arabicPeriod"/>
            </a:pPr>
            <a:r>
              <a:rPr lang="en-ID" sz="3200" b="0" i="0" dirty="0">
                <a:effectLst/>
                <a:latin typeface="Open Sans" panose="020B0606030504020204" pitchFamily="34" charset="0"/>
                <a:ea typeface="Open Sans" panose="020B0606030504020204" pitchFamily="34" charset="0"/>
                <a:cs typeface="Open Sans" panose="020B0606030504020204" pitchFamily="34" charset="0"/>
              </a:rPr>
              <a:t>Identify the </a:t>
            </a:r>
            <a:r>
              <a:rPr lang="en-ID" sz="3200" b="0" i="0" dirty="0" err="1">
                <a:effectLst/>
                <a:latin typeface="Open Sans" panose="020B0606030504020204" pitchFamily="34" charset="0"/>
                <a:ea typeface="Open Sans" panose="020B0606030504020204" pitchFamily="34" charset="0"/>
                <a:cs typeface="Open Sans" panose="020B0606030504020204" pitchFamily="34" charset="0"/>
              </a:rPr>
              <a:t>startup</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processes: Use tools like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systemctl</a:t>
            </a:r>
            <a:r>
              <a:rPr lang="en-ID" sz="32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3200"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service</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or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ps</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to list the processes running at </a:t>
            </a:r>
            <a:r>
              <a:rPr lang="en-ID" sz="3200" b="0" i="0" dirty="0" err="1">
                <a:effectLst/>
                <a:latin typeface="Open Sans" panose="020B0606030504020204" pitchFamily="34" charset="0"/>
                <a:ea typeface="Open Sans" panose="020B0606030504020204" pitchFamily="34" charset="0"/>
                <a:cs typeface="Open Sans" panose="020B0606030504020204" pitchFamily="34" charset="0"/>
              </a:rPr>
              <a:t>startup</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Look for services or processes that you deem unnecessary or that you don't want to start automatically.</a:t>
            </a:r>
          </a:p>
          <a:p>
            <a:pPr algn="just">
              <a:buFont typeface="+mj-lt"/>
              <a:buAutoNum type="arabicPeriod"/>
            </a:pPr>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algn="just">
              <a:buFont typeface="+mj-lt"/>
              <a:buAutoNum type="arabicPeriod"/>
            </a:pPr>
            <a:r>
              <a:rPr lang="en-ID" sz="3200" b="0" i="0" dirty="0">
                <a:effectLst/>
                <a:latin typeface="Open Sans" panose="020B0606030504020204" pitchFamily="34" charset="0"/>
                <a:ea typeface="Open Sans" panose="020B0606030504020204" pitchFamily="34" charset="0"/>
                <a:cs typeface="Open Sans" panose="020B0606030504020204" pitchFamily="34" charset="0"/>
              </a:rPr>
              <a:t>Disable services: Use the appropriate command based on your Linux distribution to disable specific services from starting at boot. For example:</a:t>
            </a:r>
          </a:p>
          <a:p>
            <a:pPr lvl="1" algn="just"/>
            <a:r>
              <a:rPr lang="en-ID" sz="3200" b="0" i="0" dirty="0">
                <a:effectLst/>
                <a:latin typeface="Open Sans" panose="020B0606030504020204" pitchFamily="34" charset="0"/>
                <a:ea typeface="Open Sans" panose="020B0606030504020204" pitchFamily="34" charset="0"/>
                <a:cs typeface="Open Sans" panose="020B0606030504020204" pitchFamily="34" charset="0"/>
              </a:rPr>
              <a:t>For systems using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systemd</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you can use the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systemctl</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a:t>
            </a:r>
            <a:r>
              <a:rPr lang="en-ID" sz="3200" b="1" i="0" dirty="0">
                <a:effectLst/>
                <a:latin typeface="Open Sans" panose="020B0606030504020204" pitchFamily="34" charset="0"/>
                <a:ea typeface="Open Sans" panose="020B0606030504020204" pitchFamily="34" charset="0"/>
                <a:cs typeface="Open Sans" panose="020B0606030504020204" pitchFamily="34" charset="0"/>
              </a:rPr>
              <a:t>disable</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command followed by the service name to disable it. For example: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sudo</a:t>
            </a:r>
            <a:r>
              <a:rPr lang="en-ID" sz="32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systemctl</a:t>
            </a:r>
            <a:r>
              <a:rPr lang="en-ID" sz="32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3200"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disable</a:t>
            </a:r>
            <a:r>
              <a:rPr lang="en-ID" sz="32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servicename</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a:t>
            </a:r>
          </a:p>
          <a:p>
            <a:pPr lvl="1" algn="just"/>
            <a:r>
              <a:rPr lang="en-ID" sz="3200" b="0" i="0" dirty="0">
                <a:effectLst/>
                <a:latin typeface="Open Sans" panose="020B0606030504020204" pitchFamily="34" charset="0"/>
                <a:ea typeface="Open Sans" panose="020B0606030504020204" pitchFamily="34" charset="0"/>
                <a:cs typeface="Open Sans" panose="020B0606030504020204" pitchFamily="34" charset="0"/>
              </a:rPr>
              <a:t>For systems using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init.d</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you can use the update-</a:t>
            </a:r>
            <a:r>
              <a:rPr lang="en-ID" sz="3200" b="0" i="0" dirty="0" err="1">
                <a:effectLst/>
                <a:latin typeface="Open Sans" panose="020B0606030504020204" pitchFamily="34" charset="0"/>
                <a:ea typeface="Open Sans" panose="020B0606030504020204" pitchFamily="34" charset="0"/>
                <a:cs typeface="Open Sans" panose="020B0606030504020204" pitchFamily="34" charset="0"/>
              </a:rPr>
              <a:t>rc.d</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command to disable services. For example: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sudo</a:t>
            </a:r>
            <a:r>
              <a:rPr lang="en-ID" sz="32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3200"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update-</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rc</a:t>
            </a:r>
            <a:r>
              <a:rPr lang="en-ID" sz="3200" b="0"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d</a:t>
            </a:r>
            <a:r>
              <a:rPr lang="en-ID" sz="32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3200"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f</a:t>
            </a:r>
            <a:r>
              <a:rPr lang="en-ID" sz="32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servicename</a:t>
            </a:r>
            <a:r>
              <a:rPr lang="en-ID" sz="32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3200"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remove</a:t>
            </a:r>
            <a:r>
              <a:rPr lang="en-ID" sz="32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a:t>
            </a:r>
          </a:p>
          <a:p>
            <a:pPr marL="0" indent="0" algn="just">
              <a:buNone/>
            </a:pPr>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537216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0BB6-03F2-305F-4765-FEBB8EB7592E}"/>
              </a:ext>
            </a:extLst>
          </p:cNvPr>
          <p:cNvSpPr>
            <a:spLocks noGrp="1"/>
          </p:cNvSpPr>
          <p:nvPr>
            <p:ph type="title"/>
          </p:nvPr>
        </p:nvSpPr>
        <p:spPr/>
        <p:txBody>
          <a:bodyPr>
            <a:normAutofit fontScale="90000"/>
          </a:bodyPr>
          <a:lstStyle/>
          <a:p>
            <a:r>
              <a:rPr lang="en-US" dirty="0"/>
              <a:t>Removing Unnecessary Startup Processes in Linux</a:t>
            </a:r>
          </a:p>
        </p:txBody>
      </p:sp>
      <p:sp>
        <p:nvSpPr>
          <p:cNvPr id="4" name="Text Placeholder 3">
            <a:extLst>
              <a:ext uri="{FF2B5EF4-FFF2-40B4-BE49-F238E27FC236}">
                <a16:creationId xmlns:a16="http://schemas.microsoft.com/office/drawing/2014/main" id="{E0BB6BBD-FEFF-14F3-CC57-D6B62893BE17}"/>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09467CB-93CC-25D7-653D-8F57FEDF099F}"/>
              </a:ext>
            </a:extLst>
          </p:cNvPr>
          <p:cNvSpPr>
            <a:spLocks noGrp="1"/>
          </p:cNvSpPr>
          <p:nvPr>
            <p:ph sz="quarter" idx="11"/>
          </p:nvPr>
        </p:nvSpPr>
        <p:spPr>
          <a:xfrm>
            <a:off x="5334530" y="3233840"/>
            <a:ext cx="13714940" cy="4522264"/>
          </a:xfrm>
        </p:spPr>
        <p:txBody>
          <a:bodyPr>
            <a:noAutofit/>
          </a:bodyPr>
          <a:lstStyle/>
          <a:p>
            <a:pPr marL="914400" indent="-914400" algn="just">
              <a:buFont typeface="+mj-lt"/>
              <a:buAutoNum type="arabicPeriod" startAt="3"/>
            </a:pPr>
            <a:r>
              <a:rPr lang="en-ID" sz="3200" b="0" i="0" dirty="0">
                <a:effectLst/>
                <a:latin typeface="Open Sans" panose="020B0606030504020204" pitchFamily="34" charset="0"/>
                <a:ea typeface="Open Sans" panose="020B0606030504020204" pitchFamily="34" charset="0"/>
                <a:cs typeface="Open Sans" panose="020B0606030504020204" pitchFamily="34" charset="0"/>
              </a:rPr>
              <a:t>Review </a:t>
            </a:r>
            <a:r>
              <a:rPr lang="en-ID" sz="3200" b="0" i="0" dirty="0" err="1">
                <a:effectLst/>
                <a:latin typeface="Open Sans" panose="020B0606030504020204" pitchFamily="34" charset="0"/>
                <a:ea typeface="Open Sans" panose="020B0606030504020204" pitchFamily="34" charset="0"/>
                <a:cs typeface="Open Sans" panose="020B0606030504020204" pitchFamily="34" charset="0"/>
              </a:rPr>
              <a:t>startup</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configuration files: Some processes may have their configuration files in specific directories like </a:t>
            </a:r>
            <a:r>
              <a:rPr lang="en-ID" sz="3200"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/etc/</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init.d</a:t>
            </a:r>
            <a:r>
              <a:rPr lang="en-ID" sz="3200"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or </a:t>
            </a:r>
            <a:r>
              <a:rPr lang="en-ID" sz="3200"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/etc/</a:t>
            </a:r>
            <a:r>
              <a:rPr lang="en-ID" sz="3200" b="1" i="0" dirty="0" err="1">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systemd</a:t>
            </a:r>
            <a:r>
              <a:rPr lang="en-ID" sz="3200" b="1"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/system</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Review these files and comment out or remove any lines related to the processes you want to disable.</a:t>
            </a:r>
          </a:p>
          <a:p>
            <a:pPr marL="914400" indent="-914400" algn="just">
              <a:buFont typeface="+mj-lt"/>
              <a:buAutoNum type="arabicPeriod" startAt="3"/>
            </a:pPr>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marL="914400" indent="-914400" algn="just">
              <a:buFont typeface="+mj-lt"/>
              <a:buAutoNum type="arabicPeriod" startAt="3"/>
            </a:pPr>
            <a:r>
              <a:rPr lang="en-ID" sz="3200" b="0" i="0" dirty="0">
                <a:effectLst/>
                <a:latin typeface="Open Sans" panose="020B0606030504020204" pitchFamily="34" charset="0"/>
                <a:ea typeface="Open Sans" panose="020B0606030504020204" pitchFamily="34" charset="0"/>
                <a:cs typeface="Open Sans" panose="020B0606030504020204" pitchFamily="34" charset="0"/>
              </a:rPr>
              <a:t>Use </a:t>
            </a:r>
            <a:r>
              <a:rPr lang="en-ID" sz="3200" b="0" i="0" dirty="0" err="1">
                <a:effectLst/>
                <a:latin typeface="Open Sans" panose="020B0606030504020204" pitchFamily="34" charset="0"/>
                <a:ea typeface="Open Sans" panose="020B0606030504020204" pitchFamily="34" charset="0"/>
                <a:cs typeface="Open Sans" panose="020B0606030504020204" pitchFamily="34" charset="0"/>
              </a:rPr>
              <a:t>startup</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management tools: Some Linux distributions provide graphical tools or utilities to manage </a:t>
            </a:r>
            <a:r>
              <a:rPr lang="en-ID" sz="3200" b="0" i="0" dirty="0" err="1">
                <a:effectLst/>
                <a:latin typeface="Open Sans" panose="020B0606030504020204" pitchFamily="34" charset="0"/>
                <a:ea typeface="Open Sans" panose="020B0606030504020204" pitchFamily="34" charset="0"/>
                <a:cs typeface="Open Sans" panose="020B0606030504020204" pitchFamily="34" charset="0"/>
              </a:rPr>
              <a:t>startup</a:t>
            </a:r>
            <a:r>
              <a:rPr lang="en-ID" sz="3200" b="0" i="0" dirty="0">
                <a:effectLst/>
                <a:latin typeface="Open Sans" panose="020B0606030504020204" pitchFamily="34" charset="0"/>
                <a:ea typeface="Open Sans" panose="020B0606030504020204" pitchFamily="34" charset="0"/>
                <a:cs typeface="Open Sans" panose="020B0606030504020204" pitchFamily="34" charset="0"/>
              </a:rPr>
              <a:t> processes. These tools allow you to easily enable or disable services through a user-friendly interface.</a:t>
            </a:r>
          </a:p>
          <a:p>
            <a:pPr marL="914400" indent="-914400" algn="just">
              <a:buFont typeface="+mj-lt"/>
              <a:buAutoNum type="arabicPeriod" startAt="3"/>
            </a:pPr>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marL="914400" indent="-914400" algn="just">
              <a:buFont typeface="+mj-lt"/>
              <a:buAutoNum type="arabicPeriod" startAt="3"/>
            </a:pPr>
            <a:r>
              <a:rPr lang="en-ID" sz="3200" b="0" i="0" dirty="0">
                <a:effectLst/>
                <a:latin typeface="Open Sans" panose="020B0606030504020204" pitchFamily="34" charset="0"/>
                <a:ea typeface="Open Sans" panose="020B0606030504020204" pitchFamily="34" charset="0"/>
                <a:cs typeface="Open Sans" panose="020B0606030504020204" pitchFamily="34" charset="0"/>
              </a:rPr>
              <a:t>Reboot or restart services: After making changes, it's recommended to reboot the system or restart the specific services to ensure the changes take effect. Use the appropriate command to restart services based on your Linux distribution.</a:t>
            </a:r>
          </a:p>
        </p:txBody>
      </p:sp>
    </p:spTree>
    <p:extLst>
      <p:ext uri="{BB962C8B-B14F-4D97-AF65-F5344CB8AC3E}">
        <p14:creationId xmlns:p14="http://schemas.microsoft.com/office/powerpoint/2010/main" val="80765216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5D35-389E-44CD-4D0C-E108DC03B8DE}"/>
              </a:ext>
            </a:extLst>
          </p:cNvPr>
          <p:cNvSpPr>
            <a:spLocks noGrp="1"/>
          </p:cNvSpPr>
          <p:nvPr>
            <p:ph type="title"/>
          </p:nvPr>
        </p:nvSpPr>
        <p:spPr/>
        <p:txBody>
          <a:bodyPr/>
          <a:lstStyle/>
          <a:p>
            <a:r>
              <a:rPr lang="en-US" dirty="0"/>
              <a:t>Removing Unused Network Service</a:t>
            </a:r>
          </a:p>
        </p:txBody>
      </p:sp>
    </p:spTree>
    <p:extLst>
      <p:ext uri="{BB962C8B-B14F-4D97-AF65-F5344CB8AC3E}">
        <p14:creationId xmlns:p14="http://schemas.microsoft.com/office/powerpoint/2010/main" val="56594137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BEF3-4360-CD1D-B10A-AA446F3BBD87}"/>
              </a:ext>
            </a:extLst>
          </p:cNvPr>
          <p:cNvSpPr>
            <a:spLocks noGrp="1"/>
          </p:cNvSpPr>
          <p:nvPr>
            <p:ph type="title"/>
          </p:nvPr>
        </p:nvSpPr>
        <p:spPr/>
        <p:txBody>
          <a:bodyPr>
            <a:normAutofit fontScale="90000"/>
          </a:bodyPr>
          <a:lstStyle/>
          <a:p>
            <a:r>
              <a:rPr lang="en-US" dirty="0"/>
              <a:t>Removed Unused Network Service</a:t>
            </a:r>
          </a:p>
        </p:txBody>
      </p:sp>
      <p:sp>
        <p:nvSpPr>
          <p:cNvPr id="4" name="Text Placeholder 3">
            <a:extLst>
              <a:ext uri="{FF2B5EF4-FFF2-40B4-BE49-F238E27FC236}">
                <a16:creationId xmlns:a16="http://schemas.microsoft.com/office/drawing/2014/main" id="{BD504583-A08A-E8CD-2082-1121A4A7E234}"/>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2CF7875B-9AD3-6CF9-FE62-DECF41F66DFB}"/>
              </a:ext>
            </a:extLst>
          </p:cNvPr>
          <p:cNvSpPr>
            <a:spLocks noGrp="1"/>
          </p:cNvSpPr>
          <p:nvPr>
            <p:ph sz="quarter" idx="11"/>
          </p:nvPr>
        </p:nvSpPr>
        <p:spPr>
          <a:xfrm>
            <a:off x="5334530" y="3260663"/>
            <a:ext cx="13714940" cy="4522264"/>
          </a:xfrm>
        </p:spPr>
        <p:txBody>
          <a:bodyPr>
            <a:noAutofit/>
          </a:bodyPr>
          <a:lstStyle/>
          <a:p>
            <a:pPr algn="just"/>
            <a:r>
              <a:rPr lang="en-US" sz="3200" dirty="0"/>
              <a:t>Every running network service increases the attack surface of your system. Unused or unnecessary services may have vulnerabilities that could be exploited by malicious actors. By removing them, you reduce the potential entry points for attackers and minimize the risk of unauthorized access or system compromise.</a:t>
            </a:r>
          </a:p>
          <a:p>
            <a:pPr algn="just"/>
            <a:endParaRPr lang="en-US" sz="3200" dirty="0"/>
          </a:p>
          <a:p>
            <a:pPr algn="just"/>
            <a:r>
              <a:rPr lang="en-US" sz="3200" dirty="0"/>
              <a:t>Running unnecessary network services consumes system resources, such as CPU, memory, and network bandwidth. By removing unused services, you free up system resources, leading to improved performance and responsiveness of your system.</a:t>
            </a:r>
          </a:p>
        </p:txBody>
      </p:sp>
    </p:spTree>
    <p:extLst>
      <p:ext uri="{BB962C8B-B14F-4D97-AF65-F5344CB8AC3E}">
        <p14:creationId xmlns:p14="http://schemas.microsoft.com/office/powerpoint/2010/main" val="4274107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3F1C-0D61-4D2A-AE66-A44AB8F933D7}"/>
              </a:ext>
            </a:extLst>
          </p:cNvPr>
          <p:cNvSpPr>
            <a:spLocks noGrp="1"/>
          </p:cNvSpPr>
          <p:nvPr>
            <p:ph type="title"/>
          </p:nvPr>
        </p:nvSpPr>
        <p:spPr/>
        <p:txBody>
          <a:bodyPr>
            <a:normAutofit fontScale="90000"/>
          </a:bodyPr>
          <a:lstStyle/>
          <a:p>
            <a:r>
              <a:rPr lang="en-ID" dirty="0"/>
              <a:t>Learning Objectives</a:t>
            </a:r>
          </a:p>
        </p:txBody>
      </p:sp>
      <p:sp>
        <p:nvSpPr>
          <p:cNvPr id="4" name="Text Placeholder 3">
            <a:extLst>
              <a:ext uri="{FF2B5EF4-FFF2-40B4-BE49-F238E27FC236}">
                <a16:creationId xmlns:a16="http://schemas.microsoft.com/office/drawing/2014/main" id="{A4057A9F-9531-1B7D-5BBB-E6491A124F71}"/>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32603A01-370D-40D0-943E-E2F4C055BA40}"/>
              </a:ext>
            </a:extLst>
          </p:cNvPr>
          <p:cNvSpPr>
            <a:spLocks noGrp="1"/>
          </p:cNvSpPr>
          <p:nvPr>
            <p:ph sz="quarter" idx="11"/>
          </p:nvPr>
        </p:nvSpPr>
        <p:spPr>
          <a:xfrm>
            <a:off x="2167377" y="3223274"/>
            <a:ext cx="13714940" cy="4522264"/>
          </a:xfrm>
        </p:spPr>
        <p:txBody>
          <a:bodyPr>
            <a:noAutofit/>
          </a:bodyPr>
          <a:lstStyle/>
          <a:p>
            <a:pPr marL="0" indent="0">
              <a:buNone/>
            </a:pPr>
            <a:r>
              <a:rPr lang="en-US" sz="3200" dirty="0"/>
              <a:t>At the end of this session, the student will be expected to :</a:t>
            </a:r>
          </a:p>
          <a:p>
            <a:pPr marL="0" indent="0">
              <a:buNone/>
            </a:pPr>
            <a:endParaRPr lang="en-ID" sz="3200" dirty="0"/>
          </a:p>
          <a:p>
            <a:r>
              <a:rPr lang="en-ID" sz="3200" dirty="0"/>
              <a:t>Able to use and explain using two factor authentication</a:t>
            </a:r>
          </a:p>
          <a:p>
            <a:endParaRPr lang="en-ID" sz="3200" dirty="0"/>
          </a:p>
          <a:p>
            <a:r>
              <a:rPr lang="en-ID" sz="3200" dirty="0"/>
              <a:t>Able to explain the used of internet protocol</a:t>
            </a:r>
          </a:p>
          <a:p>
            <a:endParaRPr lang="en-ID" sz="3200" dirty="0"/>
          </a:p>
          <a:p>
            <a:r>
              <a:rPr lang="en-ID" sz="3200" dirty="0"/>
              <a:t>Able to remove unused </a:t>
            </a:r>
            <a:r>
              <a:rPr lang="en-ID" sz="3200" dirty="0" err="1"/>
              <a:t>startup</a:t>
            </a:r>
            <a:r>
              <a:rPr lang="en-ID" sz="3200" dirty="0"/>
              <a:t> process and network services </a:t>
            </a:r>
          </a:p>
        </p:txBody>
      </p:sp>
    </p:spTree>
    <p:extLst>
      <p:ext uri="{BB962C8B-B14F-4D97-AF65-F5344CB8AC3E}">
        <p14:creationId xmlns:p14="http://schemas.microsoft.com/office/powerpoint/2010/main" val="109501583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BEF3-4360-CD1D-B10A-AA446F3BBD87}"/>
              </a:ext>
            </a:extLst>
          </p:cNvPr>
          <p:cNvSpPr>
            <a:spLocks noGrp="1"/>
          </p:cNvSpPr>
          <p:nvPr>
            <p:ph type="title"/>
          </p:nvPr>
        </p:nvSpPr>
        <p:spPr/>
        <p:txBody>
          <a:bodyPr>
            <a:normAutofit fontScale="90000"/>
          </a:bodyPr>
          <a:lstStyle/>
          <a:p>
            <a:r>
              <a:rPr lang="en-US" dirty="0"/>
              <a:t>Removed Unused Network Service</a:t>
            </a:r>
          </a:p>
        </p:txBody>
      </p:sp>
      <p:sp>
        <p:nvSpPr>
          <p:cNvPr id="4" name="Text Placeholder 3">
            <a:extLst>
              <a:ext uri="{FF2B5EF4-FFF2-40B4-BE49-F238E27FC236}">
                <a16:creationId xmlns:a16="http://schemas.microsoft.com/office/drawing/2014/main" id="{36C46752-21A2-6939-14C3-BAE6391B7D08}"/>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2CF7875B-9AD3-6CF9-FE62-DECF41F66DFB}"/>
              </a:ext>
            </a:extLst>
          </p:cNvPr>
          <p:cNvSpPr>
            <a:spLocks noGrp="1"/>
          </p:cNvSpPr>
          <p:nvPr>
            <p:ph sz="quarter" idx="11"/>
          </p:nvPr>
        </p:nvSpPr>
        <p:spPr>
          <a:xfrm>
            <a:off x="5334530" y="3260663"/>
            <a:ext cx="13714940" cy="4522264"/>
          </a:xfrm>
        </p:spPr>
        <p:txBody>
          <a:bodyPr>
            <a:noAutofit/>
          </a:bodyPr>
          <a:lstStyle/>
          <a:p>
            <a:pPr algn="just"/>
            <a:r>
              <a:rPr lang="en-US" sz="3200" dirty="0"/>
              <a:t>Unused network services can sometimes conflict with or interfere with other services or applications running on your system. By removing them, you eliminate potential conflicts and enhance the stability and reliability of your system.</a:t>
            </a:r>
          </a:p>
          <a:p>
            <a:pPr algn="just"/>
            <a:endParaRPr lang="en-US" sz="3200" dirty="0"/>
          </a:p>
          <a:p>
            <a:pPr algn="just"/>
            <a:r>
              <a:rPr lang="en-US" sz="3200" dirty="0"/>
              <a:t>Having fewer network services to manage simplifies system administration and maintenance tasks. It reduces the complexity of monitoring, updating, and securing the services, allowing you to focus on the essential services and prioritize their maintenance.</a:t>
            </a:r>
          </a:p>
          <a:p>
            <a:pPr algn="just"/>
            <a:endParaRPr lang="en-US" sz="3200" dirty="0"/>
          </a:p>
          <a:p>
            <a:pPr algn="just"/>
            <a:r>
              <a:rPr lang="en-US" sz="3200" dirty="0"/>
              <a:t>In certain regulated industries or organizations, there may be specific compliance or audit requirements regarding the minimization of exposed services. By removing unused network services, you can demonstrate compliance and adhere to industry best practices.</a:t>
            </a:r>
          </a:p>
        </p:txBody>
      </p:sp>
    </p:spTree>
    <p:extLst>
      <p:ext uri="{BB962C8B-B14F-4D97-AF65-F5344CB8AC3E}">
        <p14:creationId xmlns:p14="http://schemas.microsoft.com/office/powerpoint/2010/main" val="340580965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E9CF6-356F-459B-B46A-1E8275B45A94}"/>
              </a:ext>
            </a:extLst>
          </p:cNvPr>
          <p:cNvSpPr>
            <a:spLocks noGrp="1"/>
          </p:cNvSpPr>
          <p:nvPr>
            <p:ph type="title"/>
          </p:nvPr>
        </p:nvSpPr>
        <p:spPr/>
        <p:txBody>
          <a:bodyPr>
            <a:normAutofit fontScale="90000"/>
          </a:bodyPr>
          <a:lstStyle/>
          <a:p>
            <a:r>
              <a:rPr lang="en-ID" dirty="0"/>
              <a:t>References</a:t>
            </a:r>
          </a:p>
        </p:txBody>
      </p:sp>
      <p:sp>
        <p:nvSpPr>
          <p:cNvPr id="4" name="Text Placeholder 3">
            <a:extLst>
              <a:ext uri="{FF2B5EF4-FFF2-40B4-BE49-F238E27FC236}">
                <a16:creationId xmlns:a16="http://schemas.microsoft.com/office/drawing/2014/main" id="{BFCFC61F-FB24-C0A4-73D8-83ADF7B839AD}"/>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72876DA4-5108-423A-A015-779B11C7443E}"/>
              </a:ext>
            </a:extLst>
          </p:cNvPr>
          <p:cNvSpPr>
            <a:spLocks noGrp="1"/>
          </p:cNvSpPr>
          <p:nvPr>
            <p:ph sz="quarter" idx="11"/>
          </p:nvPr>
        </p:nvSpPr>
        <p:spPr>
          <a:xfrm>
            <a:off x="5078782" y="4596868"/>
            <a:ext cx="13714940" cy="4522264"/>
          </a:xfrm>
        </p:spPr>
        <p:txBody>
          <a:bodyPr>
            <a:normAutofit/>
          </a:bodyPr>
          <a:lstStyle/>
          <a:p>
            <a:r>
              <a:rPr lang="en-US" sz="3200" dirty="0" err="1"/>
              <a:t>Vickler</a:t>
            </a:r>
            <a:r>
              <a:rPr lang="en-US" sz="3200" dirty="0"/>
              <a:t>, Andy. (2021, March 22). </a:t>
            </a:r>
            <a:r>
              <a:rPr lang="en-US" sz="3200" i="1" dirty="0"/>
              <a:t>Linux: Linux Security and Administration</a:t>
            </a:r>
            <a:r>
              <a:rPr lang="en-US" sz="3200" dirty="0"/>
              <a:t>.</a:t>
            </a:r>
          </a:p>
          <a:p>
            <a:r>
              <a:rPr lang="en-US" sz="3200" dirty="0">
                <a:hlinkClick r:id="rId2"/>
              </a:rPr>
              <a:t>https://authy.com/what-is-2fa/</a:t>
            </a:r>
            <a:endParaRPr lang="en-US" sz="3200" dirty="0"/>
          </a:p>
          <a:p>
            <a:r>
              <a:rPr lang="en-US" sz="3200" dirty="0">
                <a:hlinkClick r:id="rId3"/>
              </a:rPr>
              <a:t>https://www.geeksforgeeks.org/how-to-disable-ipv6-in-linux/</a:t>
            </a:r>
            <a:endParaRPr lang="en-US" sz="3200" dirty="0"/>
          </a:p>
          <a:p>
            <a:r>
              <a:rPr lang="en-US" sz="3200" dirty="0">
                <a:hlinkClick r:id="rId4"/>
              </a:rPr>
              <a:t>https://www.techrepublic.com/article/how-to-disable-ipv6-on-linux/</a:t>
            </a:r>
            <a:endParaRPr lang="en-US" sz="3200" dirty="0"/>
          </a:p>
          <a:p>
            <a:endParaRPr lang="en-US" sz="3200" dirty="0"/>
          </a:p>
          <a:p>
            <a:pPr marL="0" indent="0">
              <a:buNone/>
            </a:pPr>
            <a:endParaRPr lang="en-US" sz="3200" dirty="0"/>
          </a:p>
          <a:p>
            <a:endParaRPr lang="en-US" sz="3200" dirty="0"/>
          </a:p>
        </p:txBody>
      </p:sp>
    </p:spTree>
    <p:extLst>
      <p:ext uri="{BB962C8B-B14F-4D97-AF65-F5344CB8AC3E}">
        <p14:creationId xmlns:p14="http://schemas.microsoft.com/office/powerpoint/2010/main" val="80181233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76CCAC-761E-193E-A381-030260548C34}"/>
              </a:ext>
            </a:extLst>
          </p:cNvPr>
          <p:cNvSpPr>
            <a:spLocks noGrp="1"/>
          </p:cNvSpPr>
          <p:nvPr>
            <p:ph type="title"/>
          </p:nvPr>
        </p:nvSpPr>
        <p:spPr>
          <a:xfrm>
            <a:off x="1201339" y="4219819"/>
            <a:ext cx="21971004" cy="3746281"/>
          </a:xfrm>
        </p:spPr>
        <p:txBody>
          <a:bodyPr/>
          <a:lstStyle/>
          <a:p>
            <a:r>
              <a:rPr lang="en-US" dirty="0"/>
              <a:t>thankyou</a:t>
            </a:r>
          </a:p>
        </p:txBody>
      </p:sp>
    </p:spTree>
    <p:extLst>
      <p:ext uri="{BB962C8B-B14F-4D97-AF65-F5344CB8AC3E}">
        <p14:creationId xmlns:p14="http://schemas.microsoft.com/office/powerpoint/2010/main" val="24864999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AF00-CE05-ACC5-9598-C72505DF90D1}"/>
              </a:ext>
            </a:extLst>
          </p:cNvPr>
          <p:cNvSpPr>
            <a:spLocks noGrp="1"/>
          </p:cNvSpPr>
          <p:nvPr>
            <p:ph type="title"/>
          </p:nvPr>
        </p:nvSpPr>
        <p:spPr/>
        <p:txBody>
          <a:bodyPr>
            <a:normAutofit fontScale="90000"/>
          </a:bodyPr>
          <a:lstStyle/>
          <a:p>
            <a:r>
              <a:rPr lang="en-US" dirty="0"/>
              <a:t>Outline</a:t>
            </a:r>
          </a:p>
        </p:txBody>
      </p:sp>
      <p:sp>
        <p:nvSpPr>
          <p:cNvPr id="4" name="Text Placeholder 3">
            <a:extLst>
              <a:ext uri="{FF2B5EF4-FFF2-40B4-BE49-F238E27FC236}">
                <a16:creationId xmlns:a16="http://schemas.microsoft.com/office/drawing/2014/main" id="{46AE9D38-7263-5E6C-C5A1-86A531DFD761}"/>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AEA60531-1219-9C3F-B713-69CF0290270F}"/>
              </a:ext>
            </a:extLst>
          </p:cNvPr>
          <p:cNvSpPr>
            <a:spLocks noGrp="1"/>
          </p:cNvSpPr>
          <p:nvPr>
            <p:ph sz="quarter" idx="11"/>
          </p:nvPr>
        </p:nvSpPr>
        <p:spPr>
          <a:xfrm>
            <a:off x="2167377" y="3260663"/>
            <a:ext cx="13714940" cy="4522264"/>
          </a:xfrm>
        </p:spPr>
        <p:txBody>
          <a:bodyPr>
            <a:normAutofit/>
          </a:bodyPr>
          <a:lstStyle/>
          <a:p>
            <a:pPr marL="914400" indent="-914400">
              <a:buFont typeface="+mj-lt"/>
              <a:buAutoNum type="arabicPeriod"/>
            </a:pPr>
            <a:r>
              <a:rPr lang="en-US" sz="3200" dirty="0"/>
              <a:t>Two Factor Authentication</a:t>
            </a:r>
          </a:p>
          <a:p>
            <a:pPr marL="914400" indent="-914400">
              <a:buFont typeface="+mj-lt"/>
              <a:buAutoNum type="arabicPeriod"/>
            </a:pPr>
            <a:r>
              <a:rPr lang="en-US" sz="3200" dirty="0"/>
              <a:t>Turning off Internet protocol</a:t>
            </a:r>
          </a:p>
          <a:p>
            <a:pPr marL="914400" indent="-914400">
              <a:buFont typeface="+mj-lt"/>
              <a:buAutoNum type="arabicPeriod"/>
            </a:pPr>
            <a:r>
              <a:rPr lang="en-US" sz="3200" dirty="0"/>
              <a:t>Removing Unnecessary Startup Processes</a:t>
            </a:r>
          </a:p>
          <a:p>
            <a:pPr marL="914400" indent="-914400">
              <a:buFont typeface="+mj-lt"/>
              <a:buAutoNum type="arabicPeriod"/>
            </a:pPr>
            <a:r>
              <a:rPr lang="en-US" sz="3200" dirty="0"/>
              <a:t>Removing Unused Network Services</a:t>
            </a:r>
          </a:p>
        </p:txBody>
      </p:sp>
    </p:spTree>
    <p:extLst>
      <p:ext uri="{BB962C8B-B14F-4D97-AF65-F5344CB8AC3E}">
        <p14:creationId xmlns:p14="http://schemas.microsoft.com/office/powerpoint/2010/main" val="118645061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71ABD-A524-AE4C-AE41-CD92439812A7}"/>
              </a:ext>
            </a:extLst>
          </p:cNvPr>
          <p:cNvSpPr>
            <a:spLocks noGrp="1"/>
          </p:cNvSpPr>
          <p:nvPr>
            <p:ph type="title"/>
          </p:nvPr>
        </p:nvSpPr>
        <p:spPr/>
        <p:txBody>
          <a:bodyPr/>
          <a:lstStyle/>
          <a:p>
            <a:r>
              <a:rPr lang="en-US" dirty="0"/>
              <a:t>Two Factor Authentication</a:t>
            </a:r>
          </a:p>
        </p:txBody>
      </p:sp>
      <p:sp>
        <p:nvSpPr>
          <p:cNvPr id="3" name="Slide Number Placeholder 2">
            <a:extLst>
              <a:ext uri="{FF2B5EF4-FFF2-40B4-BE49-F238E27FC236}">
                <a16:creationId xmlns:a16="http://schemas.microsoft.com/office/drawing/2014/main" id="{608F4E09-6003-874B-ABBC-31157F74D8BA}"/>
              </a:ext>
            </a:extLst>
          </p:cNvPr>
          <p:cNvSpPr>
            <a:spLocks noGrp="1"/>
          </p:cNvSpPr>
          <p:nvPr>
            <p:ph type="sldNum" sz="quarter" idx="4294967295"/>
          </p:nvPr>
        </p:nvSpPr>
        <p:spPr>
          <a:xfrm>
            <a:off x="0" y="13076238"/>
            <a:ext cx="234950" cy="379412"/>
          </a:xfrm>
        </p:spPr>
        <p:txBody>
          <a:bodyPr/>
          <a:lstStyle/>
          <a:p>
            <a:fld id="{F173735F-2667-4028-B606-D96AABD86FDB}" type="slidenum">
              <a:rPr lang="id-ID" smtClean="0"/>
              <a:pPr/>
              <a:t>4</a:t>
            </a:fld>
            <a:endParaRPr lang="id-ID"/>
          </a:p>
        </p:txBody>
      </p:sp>
    </p:spTree>
    <p:extLst>
      <p:ext uri="{BB962C8B-B14F-4D97-AF65-F5344CB8AC3E}">
        <p14:creationId xmlns:p14="http://schemas.microsoft.com/office/powerpoint/2010/main" val="48240091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7E02-7023-7205-3A48-F2CC986DD010}"/>
              </a:ext>
            </a:extLst>
          </p:cNvPr>
          <p:cNvSpPr>
            <a:spLocks noGrp="1"/>
          </p:cNvSpPr>
          <p:nvPr>
            <p:ph type="title"/>
          </p:nvPr>
        </p:nvSpPr>
        <p:spPr/>
        <p:txBody>
          <a:bodyPr>
            <a:normAutofit fontScale="90000"/>
          </a:bodyPr>
          <a:lstStyle/>
          <a:p>
            <a:r>
              <a:rPr lang="en-US" dirty="0"/>
              <a:t>Two Factor Authentication</a:t>
            </a:r>
          </a:p>
        </p:txBody>
      </p:sp>
      <p:sp>
        <p:nvSpPr>
          <p:cNvPr id="4" name="Text Placeholder 3">
            <a:extLst>
              <a:ext uri="{FF2B5EF4-FFF2-40B4-BE49-F238E27FC236}">
                <a16:creationId xmlns:a16="http://schemas.microsoft.com/office/drawing/2014/main" id="{BF290A31-EAD9-22F3-6F84-AFA33F81D8CD}"/>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87D20CCD-30C9-73BF-9D57-2AE4EBA2DE6E}"/>
              </a:ext>
            </a:extLst>
          </p:cNvPr>
          <p:cNvSpPr>
            <a:spLocks noGrp="1"/>
          </p:cNvSpPr>
          <p:nvPr>
            <p:ph sz="quarter" idx="11"/>
          </p:nvPr>
        </p:nvSpPr>
        <p:spPr>
          <a:xfrm>
            <a:off x="5334530" y="4596868"/>
            <a:ext cx="13714940" cy="4522264"/>
          </a:xfrm>
        </p:spPr>
        <p:txBody>
          <a:bodyPr>
            <a:normAutofit/>
          </a:bodyPr>
          <a:lstStyle/>
          <a:p>
            <a:pPr marL="0" indent="0" algn="just">
              <a:buNone/>
            </a:pPr>
            <a:r>
              <a:rPr lang="en-US" sz="3200" dirty="0"/>
              <a:t>Two-factor authentication (2FA) is a security measure that adds an extra layer of protection to user accounts by requiring two forms of authentication during the login process. It aims to enhance the security of accounts by combining something the user knows (e.g., a password) with something the user has (e.g., a verification code generated on a mobile device)</a:t>
            </a:r>
          </a:p>
        </p:txBody>
      </p:sp>
    </p:spTree>
    <p:extLst>
      <p:ext uri="{BB962C8B-B14F-4D97-AF65-F5344CB8AC3E}">
        <p14:creationId xmlns:p14="http://schemas.microsoft.com/office/powerpoint/2010/main" val="35513758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C343-5993-0DFE-227E-FEEF157FF250}"/>
              </a:ext>
            </a:extLst>
          </p:cNvPr>
          <p:cNvSpPr>
            <a:spLocks noGrp="1"/>
          </p:cNvSpPr>
          <p:nvPr>
            <p:ph type="title"/>
          </p:nvPr>
        </p:nvSpPr>
        <p:spPr/>
        <p:txBody>
          <a:bodyPr>
            <a:normAutofit fontScale="90000"/>
          </a:bodyPr>
          <a:lstStyle/>
          <a:p>
            <a:r>
              <a:rPr lang="en-US" dirty="0"/>
              <a:t>Why Using Password is important?</a:t>
            </a:r>
          </a:p>
        </p:txBody>
      </p:sp>
      <p:sp>
        <p:nvSpPr>
          <p:cNvPr id="4" name="Text Placeholder 3">
            <a:extLst>
              <a:ext uri="{FF2B5EF4-FFF2-40B4-BE49-F238E27FC236}">
                <a16:creationId xmlns:a16="http://schemas.microsoft.com/office/drawing/2014/main" id="{A96129D6-EC09-78C0-1F14-F82CE850C9B4}"/>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BC0339D-31B3-E255-27CF-D38619C09FD0}"/>
              </a:ext>
            </a:extLst>
          </p:cNvPr>
          <p:cNvSpPr>
            <a:spLocks noGrp="1"/>
          </p:cNvSpPr>
          <p:nvPr>
            <p:ph sz="quarter" idx="11"/>
          </p:nvPr>
        </p:nvSpPr>
        <p:spPr>
          <a:xfrm>
            <a:off x="5334530" y="3260663"/>
            <a:ext cx="13714940" cy="4522264"/>
          </a:xfrm>
        </p:spPr>
        <p:txBody>
          <a:bodyPr>
            <a:noAutofit/>
          </a:bodyPr>
          <a:lstStyle/>
          <a:p>
            <a:pPr algn="just">
              <a:buFont typeface="Arial" panose="020B0604020202020204" pitchFamily="34" charset="0"/>
              <a:buChar char="•"/>
            </a:pPr>
            <a:r>
              <a:rPr lang="en-ID" sz="2800" b="1" i="0" dirty="0">
                <a:effectLst/>
                <a:latin typeface="Open Sans" panose="020B0606030504020204" pitchFamily="34" charset="0"/>
                <a:ea typeface="Open Sans" panose="020B0606030504020204" pitchFamily="34" charset="0"/>
                <a:cs typeface="Open Sans" panose="020B0606030504020204" pitchFamily="34" charset="0"/>
              </a:rPr>
              <a:t>Humans have lousy memories. </a:t>
            </a:r>
            <a:r>
              <a:rPr lang="en-ID" sz="2800" b="0" i="0" dirty="0">
                <a:effectLst/>
                <a:latin typeface="Open Sans" panose="020B0606030504020204" pitchFamily="34" charset="0"/>
                <a:ea typeface="Open Sans" panose="020B0606030504020204" pitchFamily="34" charset="0"/>
                <a:cs typeface="Open Sans" panose="020B0606030504020204" pitchFamily="34" charset="0"/>
              </a:rPr>
              <a:t>A recent report looked at over </a:t>
            </a:r>
            <a:r>
              <a:rPr lang="en-ID" sz="2800" b="0" i="0" u="none" strike="noStrike"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1.4 billion stolen passwords</a:t>
            </a:r>
            <a:r>
              <a:rPr lang="en-ID" sz="2800" b="0" i="0" dirty="0">
                <a:solidFill>
                  <a:srgbClr val="0081BD"/>
                </a:solidFill>
                <a:effectLst/>
                <a:latin typeface="Open Sans" panose="020B0606030504020204" pitchFamily="34" charset="0"/>
                <a:ea typeface="Open Sans" panose="020B0606030504020204" pitchFamily="34" charset="0"/>
                <a:cs typeface="Open Sans" panose="020B0606030504020204" pitchFamily="34" charset="0"/>
              </a:rPr>
              <a:t> </a:t>
            </a:r>
            <a:r>
              <a:rPr lang="en-ID" sz="2800" b="0" i="0" dirty="0">
                <a:effectLst/>
                <a:latin typeface="Open Sans" panose="020B0606030504020204" pitchFamily="34" charset="0"/>
                <a:ea typeface="Open Sans" panose="020B0606030504020204" pitchFamily="34" charset="0"/>
                <a:cs typeface="Open Sans" panose="020B0606030504020204" pitchFamily="34" charset="0"/>
              </a:rPr>
              <a:t>and found that most were embarrassingly simple. Among the worst are “111111,” “123456,” “123456789,” “qwerty,” and “password.” While these are easy to remember, any decent hacker could crack these simple passwords in no time.</a:t>
            </a:r>
          </a:p>
          <a:p>
            <a:pPr algn="just">
              <a:buFont typeface="Arial" panose="020B0604020202020204" pitchFamily="34" charset="0"/>
              <a:buChar char="•"/>
            </a:pPr>
            <a:endParaRPr lang="en-ID" sz="2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buFont typeface="Arial" panose="020B0604020202020204" pitchFamily="34" charset="0"/>
              <a:buChar char="•"/>
            </a:pPr>
            <a:r>
              <a:rPr lang="en-ID" sz="2800" b="1" i="0" dirty="0">
                <a:effectLst/>
                <a:latin typeface="Open Sans" panose="020B0606030504020204" pitchFamily="34" charset="0"/>
                <a:ea typeface="Open Sans" panose="020B0606030504020204" pitchFamily="34" charset="0"/>
                <a:cs typeface="Open Sans" panose="020B0606030504020204" pitchFamily="34" charset="0"/>
              </a:rPr>
              <a:t>Too many accounts: </a:t>
            </a:r>
            <a:r>
              <a:rPr lang="en-ID" sz="2800" b="0" i="0" dirty="0">
                <a:effectLst/>
                <a:latin typeface="Open Sans" panose="020B0606030504020204" pitchFamily="34" charset="0"/>
                <a:ea typeface="Open Sans" panose="020B0606030504020204" pitchFamily="34" charset="0"/>
                <a:cs typeface="Open Sans" panose="020B0606030504020204" pitchFamily="34" charset="0"/>
              </a:rPr>
              <a:t>As users get more comfortable with doing everything online, they open more and more accounts. This eventually creates too many passwords to remember and paves the way for a dangerous habit: password recycling. Here’s why hackers love this trend: it takes just seconds for hacking software to test thousands of stolen sign-in credentials against popular online banks and shopping sites. If a username and password pair is recycled, it’s extremely likely it’ll unlock plenty of other lucrative accounts.</a:t>
            </a:r>
          </a:p>
          <a:p>
            <a:pPr algn="just">
              <a:buFont typeface="Arial" panose="020B0604020202020204" pitchFamily="34" charset="0"/>
              <a:buChar char="•"/>
            </a:pPr>
            <a:endParaRPr lang="en-ID" sz="2800" b="0" i="0" dirty="0">
              <a:effectLst/>
              <a:latin typeface="Open Sans" panose="020B0606030504020204" pitchFamily="34" charset="0"/>
              <a:ea typeface="Open Sans" panose="020B0606030504020204" pitchFamily="34" charset="0"/>
              <a:cs typeface="Open Sans" panose="020B0606030504020204" pitchFamily="34" charset="0"/>
            </a:endParaRPr>
          </a:p>
          <a:p>
            <a:pPr algn="just">
              <a:buFont typeface="Arial" panose="020B0604020202020204" pitchFamily="34" charset="0"/>
              <a:buChar char="•"/>
            </a:pPr>
            <a:r>
              <a:rPr lang="en-ID" sz="2800" b="1" i="0" dirty="0">
                <a:effectLst/>
                <a:latin typeface="Open Sans" panose="020B0606030504020204" pitchFamily="34" charset="0"/>
                <a:ea typeface="Open Sans" panose="020B0606030504020204" pitchFamily="34" charset="0"/>
                <a:cs typeface="Open Sans" panose="020B0606030504020204" pitchFamily="34" charset="0"/>
              </a:rPr>
              <a:t>Security fatigue sets in: </a:t>
            </a:r>
            <a:r>
              <a:rPr lang="en-ID" sz="2800" b="0" i="0" dirty="0">
                <a:effectLst/>
                <a:latin typeface="Open Sans" panose="020B0606030504020204" pitchFamily="34" charset="0"/>
                <a:ea typeface="Open Sans" panose="020B0606030504020204" pitchFamily="34" charset="0"/>
                <a:cs typeface="Open Sans" panose="020B0606030504020204" pitchFamily="34" charset="0"/>
              </a:rPr>
              <a:t>To protect themselves, some consumers try to make it harder for attackers by creating more complex passwords and passphrases. But with so many data breaches flooding the dark web with user information, many just give up and </a:t>
            </a:r>
            <a:r>
              <a:rPr lang="en-ID" sz="2800" b="0" i="0" u="none" strike="noStrike"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fall back to using weak passwords</a:t>
            </a:r>
            <a:r>
              <a:rPr lang="en-ID" sz="2800" b="0" i="0"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 </a:t>
            </a:r>
            <a:r>
              <a:rPr lang="en-ID" sz="2800" b="0" i="0" dirty="0">
                <a:effectLst/>
                <a:latin typeface="Open Sans" panose="020B0606030504020204" pitchFamily="34" charset="0"/>
                <a:ea typeface="Open Sans" panose="020B0606030504020204" pitchFamily="34" charset="0"/>
                <a:cs typeface="Open Sans" panose="020B0606030504020204" pitchFamily="34" charset="0"/>
              </a:rPr>
              <a:t>across multiple accounts.</a:t>
            </a:r>
          </a:p>
          <a:p>
            <a:pPr marL="0" indent="0" algn="just">
              <a:buNone/>
            </a:pP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6796996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EEFE-D43E-0F2A-3A46-6621A98B603C}"/>
              </a:ext>
            </a:extLst>
          </p:cNvPr>
          <p:cNvSpPr>
            <a:spLocks noGrp="1"/>
          </p:cNvSpPr>
          <p:nvPr>
            <p:ph type="title"/>
          </p:nvPr>
        </p:nvSpPr>
        <p:spPr/>
        <p:txBody>
          <a:bodyPr>
            <a:normAutofit fontScale="90000"/>
          </a:bodyPr>
          <a:lstStyle/>
          <a:p>
            <a:r>
              <a:rPr lang="en-US" dirty="0"/>
              <a:t>2FA to The Rescue</a:t>
            </a:r>
          </a:p>
        </p:txBody>
      </p:sp>
      <p:sp>
        <p:nvSpPr>
          <p:cNvPr id="4" name="Text Placeholder 3">
            <a:extLst>
              <a:ext uri="{FF2B5EF4-FFF2-40B4-BE49-F238E27FC236}">
                <a16:creationId xmlns:a16="http://schemas.microsoft.com/office/drawing/2014/main" id="{5FEF1F45-4CF0-5CCE-EA92-F095201906C5}"/>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9A0E9CC0-7279-DC27-E893-76C8B67BCFEF}"/>
              </a:ext>
            </a:extLst>
          </p:cNvPr>
          <p:cNvSpPr>
            <a:spLocks noGrp="1"/>
          </p:cNvSpPr>
          <p:nvPr>
            <p:ph sz="quarter" idx="11"/>
          </p:nvPr>
        </p:nvSpPr>
        <p:spPr>
          <a:xfrm>
            <a:off x="5334530" y="4596868"/>
            <a:ext cx="13714940" cy="4522264"/>
          </a:xfrm>
        </p:spPr>
        <p:txBody>
          <a:bodyPr>
            <a:noAutofit/>
          </a:bodyPr>
          <a:lstStyle/>
          <a:p>
            <a:pPr algn="just"/>
            <a:r>
              <a:rPr lang="en-ID" sz="3200" b="0" i="0" dirty="0">
                <a:effectLst/>
                <a:latin typeface="Open Sans" panose="020B0606030504020204" pitchFamily="34" charset="0"/>
                <a:ea typeface="Open Sans" panose="020B0606030504020204" pitchFamily="34" charset="0"/>
                <a:cs typeface="Open Sans" panose="020B0606030504020204" pitchFamily="34" charset="0"/>
              </a:rPr>
              <a:t>The purpose of 2FA is to make it significantly more difficult for unauthorized individuals to gain access to user accounts, even if they have obtained the user's password. Even if an attacker manages to compromise the password, they would still need the second factor (e.g., the OTP or physical key) to access the account.</a:t>
            </a:r>
          </a:p>
          <a:p>
            <a:pPr algn="just"/>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a:p>
            <a:pPr algn="just"/>
            <a:r>
              <a:rPr lang="en-ID" sz="3200" b="0" i="0" dirty="0">
                <a:effectLst/>
                <a:latin typeface="Open Sans" panose="020B0606030504020204" pitchFamily="34" charset="0"/>
                <a:ea typeface="Open Sans" panose="020B0606030504020204" pitchFamily="34" charset="0"/>
                <a:cs typeface="Open Sans" panose="020B0606030504020204" pitchFamily="34" charset="0"/>
              </a:rPr>
              <a:t>Enabling 2FA is highly recommended for accounts that contain sensitive information or have administrative privileges. It adds an extra layer of security and helps mitigate the risk of unauthorized access, particularly in the event of password leaks or stolen credentials.</a:t>
            </a:r>
          </a:p>
          <a:p>
            <a:pPr algn="just">
              <a:buFont typeface="+mj-lt"/>
              <a:buAutoNum type="arabicPeriod"/>
            </a:pPr>
            <a:endParaRPr lang="en-ID" sz="3200" b="0" i="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075304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9077-E6A7-BBE6-5FEF-495476F682D1}"/>
              </a:ext>
            </a:extLst>
          </p:cNvPr>
          <p:cNvSpPr>
            <a:spLocks noGrp="1"/>
          </p:cNvSpPr>
          <p:nvPr>
            <p:ph type="title"/>
          </p:nvPr>
        </p:nvSpPr>
        <p:spPr/>
        <p:txBody>
          <a:bodyPr>
            <a:normAutofit fontScale="90000"/>
          </a:bodyPr>
          <a:lstStyle/>
          <a:p>
            <a:r>
              <a:rPr lang="en-US" dirty="0"/>
              <a:t>Common Types of 2FA</a:t>
            </a:r>
          </a:p>
        </p:txBody>
      </p:sp>
      <p:sp>
        <p:nvSpPr>
          <p:cNvPr id="4" name="Text Placeholder 3">
            <a:extLst>
              <a:ext uri="{FF2B5EF4-FFF2-40B4-BE49-F238E27FC236}">
                <a16:creationId xmlns:a16="http://schemas.microsoft.com/office/drawing/2014/main" id="{C773163A-90FA-9D58-CEF4-04DC7ACD132E}"/>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8EBACFA2-31D1-46B5-7F52-46123DB54206}"/>
              </a:ext>
            </a:extLst>
          </p:cNvPr>
          <p:cNvSpPr>
            <a:spLocks noGrp="1"/>
          </p:cNvSpPr>
          <p:nvPr>
            <p:ph sz="quarter" idx="11"/>
          </p:nvPr>
        </p:nvSpPr>
        <p:spPr>
          <a:xfrm>
            <a:off x="5334530" y="4596868"/>
            <a:ext cx="13714940" cy="4522264"/>
          </a:xfrm>
        </p:spPr>
        <p:txBody>
          <a:bodyPr>
            <a:noAutofit/>
          </a:bodyPr>
          <a:lstStyle/>
          <a:p>
            <a:pPr algn="just"/>
            <a:r>
              <a:rPr lang="en-US" sz="3200" dirty="0"/>
              <a:t>Hardware Tokens for 2FA: Hardware tokens are physical devices used for implementing two-factor authentication (2FA). These tokens generate one-time passwords (OTPs) or provide cryptographic authentication for an added layer of security during the login process. </a:t>
            </a:r>
          </a:p>
          <a:p>
            <a:pPr algn="just"/>
            <a:endParaRPr lang="en-US" sz="3200" dirty="0"/>
          </a:p>
          <a:p>
            <a:pPr algn="just"/>
            <a:r>
              <a:rPr lang="en-US" sz="3200" dirty="0"/>
              <a:t>SMS Text-Message and Voice-based 2FA: SMS text-message and voice-based two-factor authentication (2FA) are authentication methods that use mobile phones to deliver the second factor of authentication. </a:t>
            </a:r>
          </a:p>
        </p:txBody>
      </p:sp>
    </p:spTree>
    <p:extLst>
      <p:ext uri="{BB962C8B-B14F-4D97-AF65-F5344CB8AC3E}">
        <p14:creationId xmlns:p14="http://schemas.microsoft.com/office/powerpoint/2010/main" val="237071732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9077-E6A7-BBE6-5FEF-495476F682D1}"/>
              </a:ext>
            </a:extLst>
          </p:cNvPr>
          <p:cNvSpPr>
            <a:spLocks noGrp="1"/>
          </p:cNvSpPr>
          <p:nvPr>
            <p:ph type="title"/>
          </p:nvPr>
        </p:nvSpPr>
        <p:spPr/>
        <p:txBody>
          <a:bodyPr>
            <a:normAutofit fontScale="90000"/>
          </a:bodyPr>
          <a:lstStyle/>
          <a:p>
            <a:r>
              <a:rPr lang="en-US" dirty="0"/>
              <a:t>Common Types of 2FA</a:t>
            </a:r>
          </a:p>
        </p:txBody>
      </p:sp>
      <p:sp>
        <p:nvSpPr>
          <p:cNvPr id="4" name="Text Placeholder 3">
            <a:extLst>
              <a:ext uri="{FF2B5EF4-FFF2-40B4-BE49-F238E27FC236}">
                <a16:creationId xmlns:a16="http://schemas.microsoft.com/office/drawing/2014/main" id="{5C7C09B9-CAAB-0405-8B30-D712AF7B4583}"/>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8EBACFA2-31D1-46B5-7F52-46123DB54206}"/>
              </a:ext>
            </a:extLst>
          </p:cNvPr>
          <p:cNvSpPr>
            <a:spLocks noGrp="1"/>
          </p:cNvSpPr>
          <p:nvPr>
            <p:ph sz="quarter" idx="11"/>
          </p:nvPr>
        </p:nvSpPr>
        <p:spPr>
          <a:xfrm>
            <a:off x="5334530" y="4596868"/>
            <a:ext cx="13714940" cy="4522264"/>
          </a:xfrm>
        </p:spPr>
        <p:txBody>
          <a:bodyPr>
            <a:noAutofit/>
          </a:bodyPr>
          <a:lstStyle/>
          <a:p>
            <a:pPr algn="just"/>
            <a:r>
              <a:rPr lang="en-US" sz="3200" dirty="0"/>
              <a:t>Software Tokens for 2FA: Software tokens are digital applications or programs that generate one-time passwords (OTPs) for two-factor authentication (2FA). They are typically installed on a mobile device or computer and provide an additional layer of security during the authentication process. </a:t>
            </a:r>
          </a:p>
          <a:p>
            <a:pPr algn="just"/>
            <a:endParaRPr lang="en-US" sz="3200" dirty="0"/>
          </a:p>
          <a:p>
            <a:pPr algn="just"/>
            <a:r>
              <a:rPr lang="en-US" sz="3200" dirty="0"/>
              <a:t>Push Notification for 2FA: Push notification for two-factor authentication (2FA) is a method where a user receives a notification on their registered mobile device to approve or deny a login attempt. It adds an extra layer of security to the authentication process</a:t>
            </a:r>
          </a:p>
        </p:txBody>
      </p:sp>
    </p:spTree>
    <p:extLst>
      <p:ext uri="{BB962C8B-B14F-4D97-AF65-F5344CB8AC3E}">
        <p14:creationId xmlns:p14="http://schemas.microsoft.com/office/powerpoint/2010/main" val="4089702675"/>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Template OR" id="{94C67EEE-6CCF-F24D-B315-3CCA1E7B4297}" vid="{BB9292D6-A4FB-2448-9C07-1B7A8E45995B}"/>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12</TotalTime>
  <Words>1578</Words>
  <Application>Microsoft Macintosh PowerPoint</Application>
  <PresentationFormat>Custom</PresentationFormat>
  <Paragraphs>88</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Open Sans</vt:lpstr>
      <vt:lpstr>Arial</vt:lpstr>
      <vt:lpstr>Open Sans Semibold</vt:lpstr>
      <vt:lpstr>Open Sans Light</vt:lpstr>
      <vt:lpstr>Open Sans ExtraBold</vt:lpstr>
      <vt:lpstr>Tahoma</vt:lpstr>
      <vt:lpstr>OCRB</vt:lpstr>
      <vt:lpstr>21_BasicWhite</vt:lpstr>
      <vt:lpstr>Securing Server Part 2  Session  05</vt:lpstr>
      <vt:lpstr>Learning Objectives</vt:lpstr>
      <vt:lpstr>Outline</vt:lpstr>
      <vt:lpstr>Two Factor Authentication</vt:lpstr>
      <vt:lpstr>Two Factor Authentication</vt:lpstr>
      <vt:lpstr>Why Using Password is important?</vt:lpstr>
      <vt:lpstr>2FA to The Rescue</vt:lpstr>
      <vt:lpstr>Common Types of 2FA</vt:lpstr>
      <vt:lpstr>Common Types of 2FA</vt:lpstr>
      <vt:lpstr>Turning off Internet  Protocol</vt:lpstr>
      <vt:lpstr>Turning off Internet Protocol</vt:lpstr>
      <vt:lpstr>Disable IPv6</vt:lpstr>
      <vt:lpstr>Modifying IP</vt:lpstr>
      <vt:lpstr>Removing Unnecessary Start Up Process </vt:lpstr>
      <vt:lpstr>Linux Start Up Process</vt:lpstr>
      <vt:lpstr>Removing Unnecessary Startup Processes in Linux</vt:lpstr>
      <vt:lpstr>Removing Unnecessary Startup Processes in Linux</vt:lpstr>
      <vt:lpstr>Removing Unused Network Service</vt:lpstr>
      <vt:lpstr>Removed Unused Network Service</vt:lpstr>
      <vt:lpstr>Removed Unused Network Service</vt:lpstr>
      <vt:lpstr>References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Server  Part 2  Session  05</dc:title>
  <dc:creator>IVAN SEBASTIAN EDBERT</dc:creator>
  <cp:lastModifiedBy>IVAN SEBASTIAN EDBERT</cp:lastModifiedBy>
  <cp:revision>4</cp:revision>
  <dcterms:created xsi:type="dcterms:W3CDTF">2023-06-17T06:15:59Z</dcterms:created>
  <dcterms:modified xsi:type="dcterms:W3CDTF">2023-06-17T06:28:41Z</dcterms:modified>
</cp:coreProperties>
</file>